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62" r:id="rId3"/>
    <p:sldId id="263" r:id="rId4"/>
    <p:sldId id="257" r:id="rId5"/>
    <p:sldId id="265" r:id="rId6"/>
    <p:sldId id="266" r:id="rId7"/>
    <p:sldId id="259" r:id="rId8"/>
    <p:sldId id="258" r:id="rId9"/>
    <p:sldId id="267" r:id="rId10"/>
    <p:sldId id="260" r:id="rId11"/>
    <p:sldId id="268" r:id="rId12"/>
    <p:sldId id="261" r:id="rId13"/>
    <p:sldId id="269" r:id="rId14"/>
    <p:sldId id="270" r:id="rId15"/>
    <p:sldId id="26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B9A6F-A188-4253-B8EF-91AE6E3F8EA8}" type="datetimeFigureOut">
              <a:rPr lang="ru-RU" smtClean="0"/>
              <a:t>17.05.2013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673B8-024C-4E28-9E00-179E0F922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940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B1FB-FAC8-4C18-94D6-F538EA757452}" type="datetime1">
              <a:rPr lang="ru-RU" smtClean="0"/>
              <a:t>17.05.2013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6DB-ACB4-4EA6-A8A2-A6962D799AB5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BFB7-275D-432D-8A66-12FA3181DEB6}" type="datetime1">
              <a:rPr lang="ru-RU" smtClean="0"/>
              <a:t>17.05.2013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6DB-ACB4-4EA6-A8A2-A6962D799A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89AD-5C99-4379-844F-42D48158D6F8}" type="datetime1">
              <a:rPr lang="ru-RU" smtClean="0"/>
              <a:t>17.05.2013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6DB-ACB4-4EA6-A8A2-A6962D799A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CFB7-FDEE-464F-9564-18A93B62286B}" type="datetime1">
              <a:rPr lang="ru-RU" smtClean="0"/>
              <a:t>17.05.2013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6DB-ACB4-4EA6-A8A2-A6962D799A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3B39A-C114-4669-80CD-E8FA0A08EECA}" type="datetime1">
              <a:rPr lang="ru-RU" smtClean="0"/>
              <a:t>17.05.2013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6DB-ACB4-4EA6-A8A2-A6962D799AB5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3B472-9690-4540-B585-DBEEE64D626F}" type="datetime1">
              <a:rPr lang="ru-RU" smtClean="0"/>
              <a:t>17.05.2013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6DB-ACB4-4EA6-A8A2-A6962D799A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577E1-8869-4EB0-AF31-55468389C90B}" type="datetime1">
              <a:rPr lang="ru-RU" smtClean="0"/>
              <a:t>17.05.2013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6DB-ACB4-4EA6-A8A2-A6962D799AB5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86BCA-129D-4C53-8E95-D0CD5B423AD9}" type="datetime1">
              <a:rPr lang="ru-RU" smtClean="0"/>
              <a:t>17.05.2013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6DB-ACB4-4EA6-A8A2-A6962D799A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A041-DABD-4927-B947-39F29C64A98E}" type="datetime1">
              <a:rPr lang="ru-RU" smtClean="0"/>
              <a:t>17.05.2013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6DB-ACB4-4EA6-A8A2-A6962D799A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10DE-F5A3-4016-BB42-7ACBD16C61ED}" type="datetime1">
              <a:rPr lang="ru-RU" smtClean="0"/>
              <a:t>17.05.2013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6DB-ACB4-4EA6-A8A2-A6962D799AB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82C43-BE4B-4E5E-91F6-AB6F37A6A9AF}" type="datetime1">
              <a:rPr lang="ru-RU" smtClean="0"/>
              <a:t>17.05.2013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6DB-ACB4-4EA6-A8A2-A6962D799A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AEC93E6-9A24-4D60-A084-39317C90F63E}" type="datetime1">
              <a:rPr lang="ru-RU" smtClean="0"/>
              <a:t>17.05.2013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007B6DB-ACB4-4EA6-A8A2-A6962D799AB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es99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ales.alrosa.ru/upload/diamonds/long/x2012-07-10.pdf" TargetMode="External"/><Relationship Id="rId2" Type="http://schemas.openxmlformats.org/officeDocument/2006/relationships/hyperlink" Target="http://novonordisk.ru/media/pdf/contacts/NN_Policy_with_Commercial_Partners_261212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nk-bp.ru/upload/iblock/procedure-fuels1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619001"/>
            <a:ext cx="8712968" cy="2737991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1600" b="1" dirty="0" smtClean="0"/>
              <a:t>совместный междисциплинарный семинар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 err="1"/>
              <a:t>Леонтьевского</a:t>
            </a:r>
            <a:r>
              <a:rPr lang="ru-RU" sz="1600" b="1" dirty="0"/>
              <a:t> центра, СИ РАН, НИУ ВШЭ и СПб ЭМИ </a:t>
            </a:r>
            <a:r>
              <a:rPr lang="ru-RU" sz="1600" b="1" dirty="0" smtClean="0"/>
              <a:t>РАН</a:t>
            </a:r>
            <a:br>
              <a:rPr lang="ru-RU" sz="1600" b="1" dirty="0" smtClean="0"/>
            </a:br>
            <a:r>
              <a:rPr lang="ru-RU" sz="1600" b="1" dirty="0" smtClean="0"/>
              <a:t>17 мая 2013 года, </a:t>
            </a:r>
            <a:r>
              <a:rPr lang="ru-RU" sz="1600" b="1" dirty="0" err="1" smtClean="0"/>
              <a:t>санкт-петербург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en-US" sz="1800" b="1" dirty="0"/>
              <a:t/>
            </a:r>
            <a:br>
              <a:rPr lang="en-US" sz="1800" b="1" dirty="0"/>
            </a:br>
            <a:r>
              <a:rPr lang="ru-RU" sz="3200" b="1" dirty="0" smtClean="0"/>
              <a:t>Возможные </a:t>
            </a:r>
            <a:r>
              <a:rPr lang="ru-RU" sz="3200" b="1" dirty="0"/>
              <a:t>эффекты государственной регламентации торговых практик частных </a:t>
            </a:r>
            <a:r>
              <a:rPr lang="ru-RU" sz="3200" b="1" dirty="0" smtClean="0"/>
              <a:t>компаний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427984"/>
            <a:ext cx="8784976" cy="195334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Шаститко</a:t>
            </a:r>
            <a:r>
              <a:rPr lang="ru-RU" b="1" dirty="0" smtClean="0">
                <a:solidFill>
                  <a:schemeClr val="tx1"/>
                </a:solidFill>
              </a:rPr>
              <a:t> А.Е.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д.э.н., профессор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Директор центра исследований конкуренции и экономического регулирования </a:t>
            </a:r>
            <a:r>
              <a:rPr lang="ru-RU" sz="2000" dirty="0" err="1" smtClean="0">
                <a:solidFill>
                  <a:schemeClr val="tx1"/>
                </a:solidFill>
              </a:rPr>
              <a:t>РАНХиГС</a:t>
            </a:r>
            <a:r>
              <a:rPr lang="ru-RU" sz="2000" dirty="0" smtClean="0">
                <a:solidFill>
                  <a:schemeClr val="tx1"/>
                </a:solidFill>
              </a:rPr>
              <a:t> при </a:t>
            </a:r>
            <a:r>
              <a:rPr lang="ru-RU" sz="2000" dirty="0">
                <a:solidFill>
                  <a:schemeClr val="tx1"/>
                </a:solidFill>
              </a:rPr>
              <a:t>Президенте </a:t>
            </a:r>
            <a:r>
              <a:rPr lang="ru-RU" sz="2000" dirty="0" smtClean="0">
                <a:solidFill>
                  <a:schemeClr val="tx1"/>
                </a:solidFill>
              </a:rPr>
              <a:t>РФ,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Руководитель Лаборатории проблем конкуренции и конкурентной политики экономического факультета МГУ им. </a:t>
            </a:r>
            <a:r>
              <a:rPr lang="ru-RU" sz="2000" dirty="0" err="1" smtClean="0">
                <a:solidFill>
                  <a:schemeClr val="tx1"/>
                </a:solidFill>
              </a:rPr>
              <a:t>М.В.Ломоносова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ctr"/>
            <a:r>
              <a:rPr lang="en-US" sz="1800" dirty="0">
                <a:solidFill>
                  <a:srgbClr val="FF0000"/>
                </a:solidFill>
                <a:hlinkClick r:id="rId2"/>
              </a:rPr>
              <a:t>aes99@yandex.ru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endParaRPr lang="ru-RU" sz="1800" dirty="0">
              <a:solidFill>
                <a:srgbClr val="FF0000"/>
              </a:solidFill>
            </a:endParaRPr>
          </a:p>
          <a:p>
            <a:pPr algn="ctr"/>
            <a:endParaRPr lang="ru-RU" sz="2000" dirty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66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Проблемы и последствия антимонопольной </a:t>
            </a:r>
            <a:r>
              <a:rPr lang="ru-RU" sz="2800" b="1" dirty="0"/>
              <a:t>регламентации торговой </a:t>
            </a:r>
            <a:r>
              <a:rPr lang="ru-RU" sz="2800" b="1" dirty="0" smtClean="0"/>
              <a:t>политики - 1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Эффект «ползучего регулирования» (смена режима отношений «государство-компания» вне рамок прямого государственного регулирования);</a:t>
            </a:r>
          </a:p>
          <a:p>
            <a:r>
              <a:rPr lang="ru-RU" dirty="0" smtClean="0"/>
              <a:t>Обеднение </a:t>
            </a:r>
            <a:r>
              <a:rPr lang="ru-RU" dirty="0"/>
              <a:t>множества контрактных </a:t>
            </a:r>
            <a:r>
              <a:rPr lang="ru-RU" dirty="0" smtClean="0"/>
              <a:t>альтернатив  (отсутствие прогресса</a:t>
            </a:r>
            <a:r>
              <a:rPr lang="en-US" dirty="0" smtClean="0"/>
              <a:t>/</a:t>
            </a:r>
            <a:r>
              <a:rPr lang="ru-RU" dirty="0" smtClean="0"/>
              <a:t>снижение договорной культуры), усложнение использования гибридных форм институциональных соглашений;</a:t>
            </a:r>
          </a:p>
          <a:p>
            <a:r>
              <a:rPr lang="ru-RU" dirty="0" smtClean="0"/>
              <a:t>Отсутствие единого понимания предмета регламентации; </a:t>
            </a:r>
          </a:p>
          <a:p>
            <a:r>
              <a:rPr lang="ru-RU" dirty="0" smtClean="0"/>
              <a:t>Рост издержек контроля торговых практик частных компаний с увеличением их количества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Повышение </a:t>
            </a:r>
            <a:r>
              <a:rPr lang="ru-RU" dirty="0"/>
              <a:t>прозрачности </a:t>
            </a:r>
            <a:r>
              <a:rPr lang="en-US" dirty="0"/>
              <a:t>vs. </a:t>
            </a:r>
            <a:r>
              <a:rPr lang="ru-RU" dirty="0"/>
              <a:t>риски вредной для конкуренции координации на рынке;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6DB-ACB4-4EA6-A8A2-A6962D799AB5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80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Проблемы и последствия антимонопольной регламентации торговой политики - </a:t>
            </a:r>
            <a:r>
              <a:rPr lang="ru-RU" sz="2800" b="1" dirty="0" smtClean="0"/>
              <a:t>2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Издержки </a:t>
            </a:r>
            <a:r>
              <a:rPr lang="ru-RU" dirty="0"/>
              <a:t>адаптации торговой политики: (1) в деятельность компании; (2) к изменяющимся условиям внешней среды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Проблема неэквивалентности сделок с одним и тем же продуктом (для случаев поставок на территорию России и </a:t>
            </a:r>
            <a:r>
              <a:rPr lang="ru-RU" dirty="0" err="1" smtClean="0"/>
              <a:t>зарубеж</a:t>
            </a:r>
            <a:r>
              <a:rPr lang="ru-RU" dirty="0" smtClean="0"/>
              <a:t>, для случаев взаимодействия с разными контрагентами на территории России – проблема определения дискриминационных условий)</a:t>
            </a:r>
            <a:endParaRPr lang="ru-RU" dirty="0"/>
          </a:p>
          <a:p>
            <a:r>
              <a:rPr lang="ru-RU" dirty="0" smtClean="0"/>
              <a:t>Манипулирование контролируемыми показателями (например, избегание экспортных поставок с низкими ценами)</a:t>
            </a:r>
          </a:p>
          <a:p>
            <a:r>
              <a:rPr lang="ru-RU" dirty="0" smtClean="0"/>
              <a:t>Консервация структуры рынка (стратегические барьеры входа с помощью применения одобренной ФАС ТП)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6DB-ACB4-4EA6-A8A2-A6962D799AB5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90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2800" b="1" dirty="0" smtClean="0"/>
              <a:t>Выводы и рекомендации - 1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064896" cy="4752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Вернуться </a:t>
            </a:r>
            <a:r>
              <a:rPr lang="ru-RU" dirty="0"/>
              <a:t>к идее последовательной реализации </a:t>
            </a:r>
            <a:r>
              <a:rPr lang="ru-RU" dirty="0" smtClean="0"/>
              <a:t>презумпции </a:t>
            </a:r>
            <a:r>
              <a:rPr lang="ru-RU" dirty="0"/>
              <a:t>нецелесообразности государственного вмешательства, в </a:t>
            </a:r>
            <a:r>
              <a:rPr lang="ru-RU" dirty="0" err="1" smtClean="0"/>
              <a:t>т.ч</a:t>
            </a:r>
            <a:r>
              <a:rPr lang="ru-RU" dirty="0" smtClean="0"/>
              <a:t>. регуляторного</a:t>
            </a:r>
            <a:r>
              <a:rPr lang="ru-RU" dirty="0"/>
              <a:t>, в механизмы взаимодействия компании со своими контрагентами (если не доказано обратное</a:t>
            </a:r>
            <a:r>
              <a:rPr lang="ru-RU" dirty="0" smtClean="0"/>
              <a:t>)</a:t>
            </a:r>
          </a:p>
          <a:p>
            <a:pPr lvl="1"/>
            <a:r>
              <a:rPr lang="ru-RU" dirty="0" smtClean="0"/>
              <a:t>Принципы реформы системы регулирования</a:t>
            </a:r>
          </a:p>
          <a:p>
            <a:pPr lvl="1"/>
            <a:r>
              <a:rPr lang="ru-RU" dirty="0" smtClean="0"/>
              <a:t>Расширенная контрактная схематика Уильямсона</a:t>
            </a:r>
          </a:p>
          <a:p>
            <a:pPr lvl="1"/>
            <a:r>
              <a:rPr lang="ru-RU" dirty="0" smtClean="0"/>
              <a:t>Преодоление «негостеприимной традиции» в </a:t>
            </a:r>
            <a:r>
              <a:rPr lang="ru-RU" dirty="0" err="1" smtClean="0"/>
              <a:t>антитрасте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6DB-ACB4-4EA6-A8A2-A6962D799AB5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0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Выводы и рекомендации - </a:t>
            </a:r>
            <a:r>
              <a:rPr lang="ru-RU" sz="2800" b="1" dirty="0" smtClean="0"/>
              <a:t>2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Локализовать все обсуждаемые инициативы по регламентации торговых практик на регламентацию корпоративных политик по соблюдению требований антимонопольного законодательства на основе системы управления антимонопольными рисками, а не на основе регламентации цен и других условий договора</a:t>
            </a:r>
            <a:r>
              <a:rPr lang="ru-RU" dirty="0" smtClean="0"/>
              <a:t>;</a:t>
            </a:r>
          </a:p>
          <a:p>
            <a:pPr lvl="1"/>
            <a:r>
              <a:rPr lang="ru-RU" dirty="0" smtClean="0"/>
              <a:t>Торговые политика как частных случая для компаний с долей рынка, близкой к 100%</a:t>
            </a:r>
          </a:p>
          <a:p>
            <a:pPr lvl="1"/>
            <a:r>
              <a:rPr lang="ru-RU" dirty="0" smtClean="0"/>
              <a:t>Оценка перспектив повышения степени состязательности такого рода рынков и корректировки режима государственной регламентации</a:t>
            </a:r>
          </a:p>
          <a:p>
            <a:pPr lvl="1"/>
            <a:r>
              <a:rPr lang="ru-RU" dirty="0" smtClean="0"/>
              <a:t>Разработка корпоративных политик соблюдению требований АМЗ с учетом особенностей бизнеса компании и на основе рекомендаций АМО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6DB-ACB4-4EA6-A8A2-A6962D799AB5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55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Выводы и рекомендации - 3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Создать условия для самостоятельной разработки компаниями политик по управлению антимонопольными </a:t>
            </a:r>
            <a:r>
              <a:rPr lang="ru-RU" dirty="0" smtClean="0"/>
              <a:t>рисками</a:t>
            </a:r>
          </a:p>
          <a:p>
            <a:pPr lvl="1"/>
            <a:r>
              <a:rPr lang="ru-RU" dirty="0" smtClean="0"/>
              <a:t>Инфраструктурное обеспечение (информация, консультации, оценки).</a:t>
            </a:r>
          </a:p>
          <a:p>
            <a:pPr marL="274320" lvl="1" indent="0">
              <a:buNone/>
            </a:pPr>
            <a:endParaRPr lang="ru-RU" dirty="0" smtClean="0"/>
          </a:p>
          <a:p>
            <a:pPr lvl="1"/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6DB-ACB4-4EA6-A8A2-A6962D799AB5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09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908720"/>
            <a:ext cx="7772400" cy="2200275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6DB-ACB4-4EA6-A8A2-A6962D799AB5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63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6DB-ACB4-4EA6-A8A2-A6962D799AB5}" type="slidenum">
              <a:rPr lang="ru-RU" smtClean="0"/>
              <a:t>2</a:t>
            </a:fld>
            <a:endParaRPr lang="ru-RU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4104456" cy="6152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99992" y="2780928"/>
            <a:ext cx="41418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Проект Центра </a:t>
            </a:r>
            <a:r>
              <a:rPr lang="ru-RU" sz="2000" b="1" dirty="0"/>
              <a:t>исследований конкуренции и экономического </a:t>
            </a:r>
            <a:r>
              <a:rPr lang="ru-RU" sz="2000" b="1" dirty="0" smtClean="0"/>
              <a:t>регулирования Российской академии народного хозяйства и государственной службы при Президенте Российской Федерации (2012 г.)</a:t>
            </a:r>
          </a:p>
          <a:p>
            <a:r>
              <a:rPr lang="ru-RU" sz="2000" b="1" dirty="0" smtClean="0"/>
              <a:t>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11986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Постановка 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u="sng" dirty="0" smtClean="0"/>
              <a:t>4й антимонопольный пакет:</a:t>
            </a:r>
            <a:r>
              <a:rPr lang="ru-RU" dirty="0" smtClean="0"/>
              <a:t> регламентация торговой практики (политики) частной компании (далее - ТП);</a:t>
            </a:r>
          </a:p>
          <a:p>
            <a:r>
              <a:rPr lang="ru-RU" u="sng" dirty="0" smtClean="0"/>
              <a:t>Цель:</a:t>
            </a:r>
            <a:r>
              <a:rPr lang="ru-RU" dirty="0" smtClean="0"/>
              <a:t> обеспечение </a:t>
            </a:r>
            <a:r>
              <a:rPr lang="ru-RU" dirty="0"/>
              <a:t>недискриминационного доступа к товару, на рынке которого </a:t>
            </a:r>
            <a:r>
              <a:rPr lang="ru-RU" dirty="0" smtClean="0"/>
              <a:t>компания занимает </a:t>
            </a:r>
            <a:r>
              <a:rPr lang="ru-RU" dirty="0"/>
              <a:t>доминирующее </a:t>
            </a:r>
            <a:r>
              <a:rPr lang="ru-RU" dirty="0" smtClean="0"/>
              <a:t>положение;</a:t>
            </a:r>
          </a:p>
          <a:p>
            <a:r>
              <a:rPr lang="ru-RU" u="sng" dirty="0" smtClean="0"/>
              <a:t>Условия регламентации: </a:t>
            </a:r>
            <a:r>
              <a:rPr lang="ru-RU" dirty="0" smtClean="0"/>
              <a:t>нарушение ст. 10 Закона о защите конкуренции (злоупотребление доминирующим положением), контроль сделок экономической концентрации;</a:t>
            </a:r>
          </a:p>
          <a:p>
            <a:r>
              <a:rPr lang="ru-RU" u="sng" dirty="0" smtClean="0"/>
              <a:t>Содержание ТП: </a:t>
            </a:r>
            <a:r>
              <a:rPr lang="ru-RU" dirty="0" smtClean="0"/>
              <a:t>характеристика товара, сведения об определении цены и объемах реализации, существенные условия договоров и типовой договор, основания для отказа в заключении договора;</a:t>
            </a:r>
          </a:p>
          <a:p>
            <a:r>
              <a:rPr lang="ru-RU" u="sng" dirty="0" smtClean="0"/>
              <a:t>Раскрытие ТП на сайте компании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6DB-ACB4-4EA6-A8A2-A6962D799AB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26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Российская практика антимонопольной регламентации торговой политики частной компании</a:t>
            </a:r>
            <a:r>
              <a:rPr lang="en-US" sz="2800" b="1" dirty="0" smtClean="0"/>
              <a:t>:</a:t>
            </a:r>
            <a:r>
              <a:rPr lang="ru-RU" sz="2800" b="1" dirty="0" smtClean="0"/>
              <a:t> </a:t>
            </a:r>
            <a:r>
              <a:rPr lang="ru-RU" sz="2800" b="1" i="1" dirty="0" smtClean="0"/>
              <a:t>сделки экономической концентрации </a:t>
            </a:r>
            <a:endParaRPr lang="ru-RU" sz="28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ru-RU" b="1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Формула установления цены для разных </a:t>
            </a:r>
            <a:r>
              <a:rPr lang="ru-RU" dirty="0"/>
              <a:t>категорий потребителей </a:t>
            </a:r>
            <a:r>
              <a:rPr lang="ru-RU" dirty="0" smtClean="0"/>
              <a:t>(слияние «</a:t>
            </a:r>
            <a:r>
              <a:rPr lang="ru-RU" dirty="0" err="1"/>
              <a:t>Уралкалий</a:t>
            </a:r>
            <a:r>
              <a:rPr lang="ru-RU" dirty="0"/>
              <a:t>» и </a:t>
            </a:r>
            <a:r>
              <a:rPr lang="ru-RU" dirty="0" smtClean="0"/>
              <a:t>«</a:t>
            </a:r>
            <a:r>
              <a:rPr lang="ru-RU" dirty="0"/>
              <a:t>Сильвинит</a:t>
            </a:r>
            <a:r>
              <a:rPr lang="ru-RU" dirty="0" smtClean="0"/>
              <a:t>»);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Сбытовая политика </a:t>
            </a:r>
            <a:r>
              <a:rPr lang="ru-RU" dirty="0" smtClean="0"/>
              <a:t>по </a:t>
            </a:r>
            <a:r>
              <a:rPr lang="ru-RU" dirty="0"/>
              <a:t>каждому виду продукции для каждой категории потребителей («</a:t>
            </a:r>
            <a:r>
              <a:rPr lang="ru-RU" dirty="0" err="1" smtClean="0"/>
              <a:t>Саф</a:t>
            </a:r>
            <a:r>
              <a:rPr lang="ru-RU" dirty="0" smtClean="0"/>
              <a:t>-Нева» и «Воронежские </a:t>
            </a:r>
            <a:r>
              <a:rPr lang="ru-RU" dirty="0"/>
              <a:t>дрожжи</a:t>
            </a:r>
            <a:r>
              <a:rPr lang="ru-RU" dirty="0" smtClean="0"/>
              <a:t>»).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6DB-ACB4-4EA6-A8A2-A6962D799AB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87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sz="2800" b="1" dirty="0"/>
              <a:t>Российская практика антимонопольной регламентации торговой политики частной компании</a:t>
            </a:r>
            <a:r>
              <a:rPr lang="en-US" sz="2800" b="1" dirty="0"/>
              <a:t>:</a:t>
            </a:r>
            <a:r>
              <a:rPr lang="ru-RU" sz="2800" b="1" dirty="0"/>
              <a:t> </a:t>
            </a:r>
            <a:r>
              <a:rPr lang="ru-RU" sz="2800" b="1" i="1" dirty="0" smtClean="0"/>
              <a:t>злоупотребление доминирующим положением </a:t>
            </a:r>
            <a:endParaRPr lang="ru-RU" sz="28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204864"/>
            <a:ext cx="8712968" cy="4272136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/>
              <a:t>Порядок взаимодействия с контрагентами, критерии их отбора и заключения договоров («Ново </a:t>
            </a:r>
            <a:r>
              <a:rPr lang="ru-RU" dirty="0" err="1"/>
              <a:t>Нордиск</a:t>
            </a:r>
            <a:r>
              <a:rPr lang="ru-RU" dirty="0" smtClean="0"/>
              <a:t>») – 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novonordisk.ru/media/pdf/contacts/NN_Policy_with_Commercial_Partners_261212.pdf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dirty="0"/>
              <a:t>Порядок и условия реализации </a:t>
            </a:r>
            <a:r>
              <a:rPr lang="ru-RU" dirty="0" smtClean="0"/>
              <a:t>природных алмазов </a:t>
            </a:r>
            <a:r>
              <a:rPr lang="ru-RU" dirty="0"/>
              <a:t>(АК «</a:t>
            </a:r>
            <a:r>
              <a:rPr lang="ru-RU" dirty="0" err="1"/>
              <a:t>Алроса</a:t>
            </a:r>
            <a:r>
              <a:rPr lang="ru-RU" dirty="0" smtClean="0"/>
              <a:t>»)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http://sales.alrosa.ru/upload/diamonds/long/x2012-07-10.pdf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6DB-ACB4-4EA6-A8A2-A6962D799AB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2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500" b="1" dirty="0"/>
              <a:t>Российская практика антимонопольной регламентации торговой политики частной компании</a:t>
            </a:r>
            <a:r>
              <a:rPr lang="en-US" sz="2500" b="1" dirty="0" smtClean="0"/>
              <a:t>:</a:t>
            </a:r>
            <a:r>
              <a:rPr lang="ru-RU" sz="2500" b="1" dirty="0" smtClean="0"/>
              <a:t> </a:t>
            </a:r>
            <a:r>
              <a:rPr lang="ru-RU" sz="2500" b="1" i="1" dirty="0" smtClean="0"/>
              <a:t>инициатива компаний</a:t>
            </a:r>
            <a:endParaRPr lang="ru-RU" sz="25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77619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/>
              <a:t>«Порядок ценообразования и общие принципы реализации </a:t>
            </a:r>
            <a:r>
              <a:rPr lang="ru-RU" dirty="0" smtClean="0"/>
              <a:t> автомобильных </a:t>
            </a:r>
            <a:r>
              <a:rPr lang="ru-RU" dirty="0"/>
              <a:t>бензинов на оптовых рынках на территории Российской Федерации»(«ТНК-ВР Холдинг</a:t>
            </a:r>
            <a:r>
              <a:rPr lang="ru-RU" dirty="0" smtClean="0"/>
              <a:t>»)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http://www.tnk-bp.ru/upload/iblock/procedure-fuels1.pdf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dirty="0"/>
              <a:t>Перечень оснований для предоставления скидок/приплат («</a:t>
            </a:r>
            <a:r>
              <a:rPr lang="ru-RU" dirty="0" err="1"/>
              <a:t>Металлоинвест</a:t>
            </a:r>
            <a:r>
              <a:rPr lang="ru-RU" dirty="0"/>
              <a:t>»)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6DB-ACB4-4EA6-A8A2-A6962D799AB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0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Регламентация торговой политики частной компании: российская практика - аналоги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ru-RU" b="1" dirty="0" smtClean="0"/>
              <a:t>Антимонопольная регламентация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Порядок взаимодействия торговых сетей с поставщиками (Закон о торговле);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Ценовые и неценовые условия взаимодействия с контрагентами (предписания по антимонопольным делам);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Рекомендованные Правила недискриминационного доступа </a:t>
            </a:r>
            <a:r>
              <a:rPr lang="ru-RU" dirty="0"/>
              <a:t>(хлористый калий, </a:t>
            </a:r>
            <a:r>
              <a:rPr lang="ru-RU" dirty="0" smtClean="0"/>
              <a:t>апатитовый концентрат).</a:t>
            </a:r>
            <a:endParaRPr lang="ru-RU" dirty="0"/>
          </a:p>
          <a:p>
            <a:pPr marL="114300" indent="0">
              <a:buNone/>
            </a:pPr>
            <a:r>
              <a:rPr lang="ru-RU" b="1" dirty="0" smtClean="0"/>
              <a:t>Отраслевое регулирование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Правила недискриминационного </a:t>
            </a:r>
            <a:r>
              <a:rPr lang="ru-RU" dirty="0"/>
              <a:t>доступа к мощностям естественных монополий;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Ценовое регулирование.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6DB-ACB4-4EA6-A8A2-A6962D799AB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78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Регламентация торговой политики частной компании: российская практика в свете зарубежного опыта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Одно название – разное содержание, разные названия – одно содержание (торговая политика, торговая практика, политика по соблюдению требований антимонопольного законодательства)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Зарубежный опыт  - корпоративные политики по соблюдению требований антимонопольного законодательства (по сути)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Торговые практики в смысле обеспечения </a:t>
            </a:r>
            <a:r>
              <a:rPr lang="ru-RU" dirty="0" err="1" smtClean="0"/>
              <a:t>недискриминационности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соотв</a:t>
            </a:r>
            <a:r>
              <a:rPr lang="ru-RU" dirty="0" smtClean="0"/>
              <a:t> ст.10 закона «О защите конкуренции» )</a:t>
            </a:r>
            <a:r>
              <a:rPr lang="en-US" dirty="0" smtClean="0"/>
              <a:t>:</a:t>
            </a:r>
            <a:r>
              <a:rPr lang="ru-RU" dirty="0" smtClean="0"/>
              <a:t> в зарубежной практике - экзотика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Отличие от российского – в более широком охвате рисков ограничения конкуренции и большей самостоятельности со стороны компаний</a:t>
            </a:r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6DB-ACB4-4EA6-A8A2-A6962D799AB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12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33400"/>
            <a:ext cx="8784976" cy="990600"/>
          </a:xfrm>
        </p:spPr>
        <p:txBody>
          <a:bodyPr>
            <a:noAutofit/>
          </a:bodyPr>
          <a:lstStyle/>
          <a:p>
            <a:r>
              <a:rPr lang="ru-RU" sz="2800" b="1" dirty="0"/>
              <a:t>Корпоративная политика по соблюдению требований антимонопольного законодательства </a:t>
            </a:r>
            <a:br>
              <a:rPr lang="ru-RU" sz="2800" b="1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Механизм </a:t>
            </a:r>
            <a:r>
              <a:rPr lang="ru-RU" dirty="0"/>
              <a:t>управления антимонопольными рисками (</a:t>
            </a:r>
            <a:r>
              <a:rPr lang="en-US" dirty="0"/>
              <a:t>risk-based</a:t>
            </a:r>
            <a:r>
              <a:rPr lang="ru-RU" dirty="0"/>
              <a:t>): компания оценивает риски нарушения антимонопольного закона  (всех типов) для данной конкретной компании и впоследствии принимает меры для снижения именно этих рисков;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Установление строгих запретов на определенные практики (</a:t>
            </a:r>
            <a:r>
              <a:rPr lang="ru-RU" dirty="0" err="1"/>
              <a:t>DON'Ts</a:t>
            </a:r>
            <a:r>
              <a:rPr lang="ru-RU" dirty="0"/>
              <a:t>) и ситуации повышенного риска (RED </a:t>
            </a:r>
            <a:r>
              <a:rPr lang="ru-RU" dirty="0" err="1"/>
              <a:t>FLAGs</a:t>
            </a:r>
            <a:r>
              <a:rPr lang="ru-RU" dirty="0"/>
              <a:t>);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Процедуры заключения и исполнения договоров с контрагентами либо не затрагиваются, либо описываются в самой общей форме;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Необходимы тонкие настройки стимулов к добровольной реализации корпоративных политик компаниями.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B6DB-ACB4-4EA6-A8A2-A6962D799AB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24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1132</TotalTime>
  <Words>855</Words>
  <Application>Microsoft Office PowerPoint</Application>
  <PresentationFormat>Экран (4:3)</PresentationFormat>
  <Paragraphs>85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Ясность</vt:lpstr>
      <vt:lpstr>      совместный междисциплинарный семинар  Леонтьевского центра, СИ РАН, НИУ ВШЭ и СПб ЭМИ РАН 17 мая 2013 года, санкт-петербург  Возможные эффекты государственной регламентации торговых практик частных компаний</vt:lpstr>
      <vt:lpstr>Презентация PowerPoint</vt:lpstr>
      <vt:lpstr>Постановка проблемы</vt:lpstr>
      <vt:lpstr>Российская практика антимонопольной регламентации торговой политики частной компании: сделки экономической концентрации </vt:lpstr>
      <vt:lpstr>Российская практика антимонопольной регламентации торговой политики частной компании: злоупотребление доминирующим положением </vt:lpstr>
      <vt:lpstr>Российская практика антимонопольной регламентации торговой политики частной компании: инициатива компаний</vt:lpstr>
      <vt:lpstr>Регламентация торговой политики частной компании: российская практика - аналоги</vt:lpstr>
      <vt:lpstr>Регламентация торговой политики частной компании: российская практика в свете зарубежного опыта</vt:lpstr>
      <vt:lpstr>Корпоративная политика по соблюдению требований антимонопольного законодательства  </vt:lpstr>
      <vt:lpstr>Проблемы и последствия антимонопольной регламентации торговой политики - 1</vt:lpstr>
      <vt:lpstr>Проблемы и последствия антимонопольной регламентации торговой политики - 2</vt:lpstr>
      <vt:lpstr>Выводы и рекомендации - 1</vt:lpstr>
      <vt:lpstr>Выводы и рекомендации - 2</vt:lpstr>
      <vt:lpstr>Выводы и рекомендации - 3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Радченко Татьяна Алексеевна</dc:creator>
  <cp:lastModifiedBy>Lenovo</cp:lastModifiedBy>
  <cp:revision>46</cp:revision>
  <dcterms:created xsi:type="dcterms:W3CDTF">2013-04-15T07:10:44Z</dcterms:created>
  <dcterms:modified xsi:type="dcterms:W3CDTF">2013-05-17T08:24:33Z</dcterms:modified>
</cp:coreProperties>
</file>